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4">
  <p:sldMasterIdLst>
    <p:sldMasterId id="2147483677" r:id="rId1"/>
  </p:sldMasterIdLst>
  <p:notesMasterIdLst>
    <p:notesMasterId r:id="rId19"/>
  </p:notesMasterIdLst>
  <p:sldIdLst>
    <p:sldId id="310" r:id="rId2"/>
    <p:sldId id="257" r:id="rId3"/>
    <p:sldId id="333" r:id="rId4"/>
    <p:sldId id="334" r:id="rId5"/>
    <p:sldId id="331" r:id="rId6"/>
    <p:sldId id="321" r:id="rId7"/>
    <p:sldId id="259" r:id="rId8"/>
    <p:sldId id="335" r:id="rId9"/>
    <p:sldId id="345" r:id="rId10"/>
    <p:sldId id="338" r:id="rId11"/>
    <p:sldId id="339" r:id="rId12"/>
    <p:sldId id="341" r:id="rId13"/>
    <p:sldId id="344" r:id="rId14"/>
    <p:sldId id="343" r:id="rId15"/>
    <p:sldId id="337" r:id="rId16"/>
    <p:sldId id="319" r:id="rId17"/>
    <p:sldId id="309" r:id="rId18"/>
  </p:sldIdLst>
  <p:sldSz cx="12192000" cy="6858000"/>
  <p:notesSz cx="7102475" cy="10234613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4201" autoAdjust="0"/>
  </p:normalViewPr>
  <p:slideViewPr>
    <p:cSldViewPr snapToGrid="0">
      <p:cViewPr>
        <p:scale>
          <a:sx n="55" d="100"/>
          <a:sy n="55" d="100"/>
        </p:scale>
        <p:origin x="5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0E829-E0A3-4F07-81E2-D3615CF53317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8190-E0CE-4DA8-8B29-8AF156EE0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21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62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8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072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1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000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26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07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281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9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1%82%D0%B0%D0%BB%D1%8C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hyperlink" Target="https://ru.wikipedia.org/wiki/%D0%9A%D0%B8%D1%80%D0%BF%D0%B8%D1%87" TargetMode="External"/><Relationship Id="rId4" Type="http://schemas.openxmlformats.org/officeDocument/2006/relationships/hyperlink" Target="https://ru.wikipedia.org/wiki/%D0%96%D0%B5%D0%BB%D0%B5%D0%B7%D0%BE%D0%B1%D0%B5%D1%82%D0%BE%D0%BD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hyperlink" Target="https://ru.wikipedia.org/wiki/%D0%A4%D0%BB%D0%B5%D0%BD%D1%81%D0%B1%D1%83%D1%80%D0%B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hyperlink" Target="https://ru.wikipedia.org/wiki/%D0%A1%D0%9F%D0%B1%D0%9F%D0%A3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4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906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«</a:t>
            </a:r>
            <a:r>
              <a:rPr lang="ru-RU" sz="2800" b="1" dirty="0" err="1" smtClean="0">
                <a:latin typeface="+mj-lt"/>
                <a:cs typeface="Arial" pitchFamily="34" charset="0"/>
              </a:rPr>
              <a:t>Запасно</a:t>
            </a:r>
            <a:r>
              <a:rPr lang="ru-RU" sz="2800" b="1" dirty="0" smtClean="0">
                <a:latin typeface="+mj-lt"/>
                <a:cs typeface="Arial" pitchFamily="34" charset="0"/>
              </a:rPr>
              <a:t>-регулирующие емкости»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9356" y="1707517"/>
            <a:ext cx="972781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Назначение и роль РЧВ в системе водоснабжения. Оборудование РЧВ. Определение емкости РЧВ.</a:t>
            </a:r>
            <a:endParaRPr lang="ru-RU" sz="2800" dirty="0">
              <a:cs typeface="Arial" pitchFamily="34" charset="0"/>
            </a:endParaRPr>
          </a:p>
          <a:p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>
                <a:cs typeface="Arial" pitchFamily="34" charset="0"/>
              </a:rPr>
              <a:t>Назначение и роль </a:t>
            </a:r>
            <a:r>
              <a:rPr lang="ru-RU" sz="2800" dirty="0" smtClean="0">
                <a:cs typeface="Arial" pitchFamily="34" charset="0"/>
              </a:rPr>
              <a:t>ВБ </a:t>
            </a:r>
            <a:r>
              <a:rPr lang="ru-RU" sz="2800" dirty="0">
                <a:cs typeface="Arial" pitchFamily="34" charset="0"/>
              </a:rPr>
              <a:t>в системе водоснабжения. </a:t>
            </a:r>
            <a:r>
              <a:rPr lang="ru-RU" sz="2800" dirty="0" smtClean="0">
                <a:cs typeface="Arial" pitchFamily="34" charset="0"/>
              </a:rPr>
              <a:t>Оборудование ВБ. Определение </a:t>
            </a:r>
            <a:r>
              <a:rPr lang="ru-RU" sz="2800" dirty="0">
                <a:cs typeface="Arial" pitchFamily="34" charset="0"/>
              </a:rPr>
              <a:t>емкости </a:t>
            </a:r>
            <a:r>
              <a:rPr lang="ru-RU" sz="2800" dirty="0" smtClean="0">
                <a:cs typeface="Arial" pitchFamily="34" charset="0"/>
              </a:rPr>
              <a:t>ВБ.</a:t>
            </a:r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3695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Рассматриваемые вопросы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4082" y="1128945"/>
            <a:ext cx="92424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B0F0"/>
                </a:solidFill>
                <a:cs typeface="Arial" pitchFamily="34" charset="0"/>
              </a:rPr>
              <a:t>Резервуар чистой воды </a:t>
            </a:r>
            <a:r>
              <a:rPr lang="ru-RU" sz="2400" dirty="0" smtClean="0">
                <a:cs typeface="Arial" pitchFamily="34" charset="0"/>
              </a:rPr>
              <a:t>— </a:t>
            </a:r>
            <a:r>
              <a:rPr lang="ru-RU" sz="2400" dirty="0" smtClean="0">
                <a:cs typeface="Arial" pitchFamily="34" charset="0"/>
              </a:rPr>
              <a:t>закрытое сооружение  для хранения </a:t>
            </a:r>
            <a:r>
              <a:rPr lang="ru-RU" sz="2400" dirty="0" smtClean="0">
                <a:cs typeface="Arial" pitchFamily="34" charset="0"/>
              </a:rPr>
              <a:t>воды </a:t>
            </a:r>
            <a:r>
              <a:rPr lang="ru-RU" sz="2400" dirty="0" smtClean="0">
                <a:cs typeface="Arial" pitchFamily="34" charset="0"/>
              </a:rPr>
              <a:t> </a:t>
            </a:r>
            <a:r>
              <a:rPr lang="ru-RU" sz="2400" dirty="0" smtClean="0">
                <a:cs typeface="Arial" pitchFamily="34" charset="0"/>
              </a:rPr>
              <a:t>питьевого качества</a:t>
            </a:r>
            <a:r>
              <a:rPr lang="ru-RU" sz="2400" dirty="0" smtClean="0">
                <a:cs typeface="Arial" pitchFamily="34" charset="0"/>
              </a:rPr>
              <a:t>.</a:t>
            </a:r>
          </a:p>
          <a:p>
            <a:pPr algn="just"/>
            <a:r>
              <a:rPr lang="ru-RU" dirty="0" smtClean="0"/>
              <a:t>    (</a:t>
            </a:r>
            <a:r>
              <a:rPr lang="ru-RU" dirty="0"/>
              <a:t>ГОСТ 25151-82 Водоснабжение. Термины и определения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sz="2400" dirty="0" smtClean="0">
                <a:cs typeface="Arial" pitchFamily="34" charset="0"/>
              </a:rPr>
              <a:t> </a:t>
            </a:r>
            <a:endParaRPr lang="ru-RU" sz="2400" dirty="0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РЧВ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7402" y="2321485"/>
            <a:ext cx="9349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>
                <a:solidFill>
                  <a:srgbClr val="00B0F0"/>
                </a:solidFill>
                <a:cs typeface="Arial" pitchFamily="34" charset="0"/>
              </a:rPr>
              <a:t> </a:t>
            </a:r>
            <a:r>
              <a:rPr lang="ru-RU" sz="2400" dirty="0" smtClean="0">
                <a:cs typeface="Arial" pitchFamily="34" charset="0"/>
              </a:rPr>
              <a:t>Сооружаются  из железобетона </a:t>
            </a:r>
            <a:r>
              <a:rPr lang="ru-RU" sz="2400" dirty="0">
                <a:cs typeface="Arial" pitchFamily="34" charset="0"/>
              </a:rPr>
              <a:t>монолитными </a:t>
            </a:r>
            <a:r>
              <a:rPr lang="ru-RU" sz="2400" dirty="0" smtClean="0">
                <a:cs typeface="Arial" pitchFamily="34" charset="0"/>
              </a:rPr>
              <a:t>или</a:t>
            </a:r>
          </a:p>
          <a:p>
            <a:pPr algn="just"/>
            <a:r>
              <a:rPr lang="ru-RU" sz="2400" dirty="0">
                <a:cs typeface="Arial" pitchFamily="34" charset="0"/>
              </a:rPr>
              <a:t> </a:t>
            </a:r>
            <a:r>
              <a:rPr lang="ru-RU" sz="2400" dirty="0" smtClean="0">
                <a:cs typeface="Arial" pitchFamily="34" charset="0"/>
              </a:rPr>
              <a:t>    сборными</a:t>
            </a:r>
            <a:r>
              <a:rPr lang="ru-RU" sz="2400" dirty="0">
                <a:cs typeface="Arial" pitchFamily="34" charset="0"/>
              </a:rPr>
              <a:t>, </a:t>
            </a:r>
            <a:r>
              <a:rPr lang="ru-RU" sz="2400" dirty="0" smtClean="0">
                <a:cs typeface="Arial" pitchFamily="34" charset="0"/>
              </a:rPr>
              <a:t>круглыми, прямоугольными  в плане.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7" t="65730" r="2777"/>
          <a:stretch/>
        </p:blipFill>
        <p:spPr bwMode="auto">
          <a:xfrm>
            <a:off x="807720" y="3810000"/>
            <a:ext cx="4628197" cy="207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6201" r="-222" b="40047"/>
          <a:stretch/>
        </p:blipFill>
        <p:spPr bwMode="auto">
          <a:xfrm>
            <a:off x="5435917" y="3368040"/>
            <a:ext cx="5166360" cy="32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99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РЧВ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Проектирование резервуаров чистой воды в Санкт-Петербурге и Ленинградской  облас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71" y="1030083"/>
            <a:ext cx="5404619" cy="286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Воздухоочиститель для резервуаров питьевой воды и резервуаров чистой воды  РЧВ - Специальные - Магазин свежего воздух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39405" r="40499" b="3645"/>
          <a:stretch/>
        </p:blipFill>
        <p:spPr bwMode="auto">
          <a:xfrm>
            <a:off x="0" y="4716379"/>
            <a:ext cx="5775158" cy="20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16" y="4599683"/>
            <a:ext cx="5900861" cy="19170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3" b="6261"/>
          <a:stretch/>
        </p:blipFill>
        <p:spPr>
          <a:xfrm>
            <a:off x="6224338" y="786063"/>
            <a:ext cx="5293895" cy="31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7922" y="822977"/>
            <a:ext cx="976168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cs typeface="Arial" pitchFamily="34" charset="0"/>
              </a:rPr>
              <a:t>прием </a:t>
            </a:r>
            <a:r>
              <a:rPr lang="ru-RU" sz="2800" dirty="0">
                <a:cs typeface="Arial" pitchFamily="34" charset="0"/>
              </a:rPr>
              <a:t>и </a:t>
            </a:r>
            <a:r>
              <a:rPr lang="ru-RU" sz="2800" dirty="0" smtClean="0">
                <a:cs typeface="Arial" pitchFamily="34" charset="0"/>
              </a:rPr>
              <a:t>хранение </a:t>
            </a:r>
            <a:r>
              <a:rPr lang="ru-RU" sz="2800" dirty="0">
                <a:cs typeface="Arial" pitchFamily="34" charset="0"/>
              </a:rPr>
              <a:t>запасов </a:t>
            </a:r>
            <a:r>
              <a:rPr lang="ru-RU" sz="2800" dirty="0" smtClean="0">
                <a:cs typeface="Arial" pitchFamily="34" charset="0"/>
              </a:rPr>
              <a:t>воды, поступающей </a:t>
            </a:r>
            <a:r>
              <a:rPr lang="ru-RU" sz="2800" dirty="0">
                <a:cs typeface="Arial" pitchFamily="34" charset="0"/>
              </a:rPr>
              <a:t>от НС II подъема, </a:t>
            </a:r>
            <a:r>
              <a:rPr lang="ru-RU" sz="2800" dirty="0" smtClean="0">
                <a:cs typeface="Arial" pitchFamily="34" charset="0"/>
              </a:rPr>
              <a:t>очистных </a:t>
            </a:r>
            <a:r>
              <a:rPr lang="ru-RU" sz="2800" dirty="0" smtClean="0">
                <a:cs typeface="Arial" pitchFamily="34" charset="0"/>
              </a:rPr>
              <a:t>сооружений</a:t>
            </a:r>
            <a:r>
              <a:rPr lang="ru-RU" sz="2800" dirty="0">
                <a:cs typeface="Arial" pitchFamily="34" charset="0"/>
              </a:rPr>
              <a:t>, выравнивание работы Н.ст.1и Н.ст.2п.;</a:t>
            </a:r>
            <a:endParaRPr lang="ru-RU" sz="2800" dirty="0" smtClean="0"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cs typeface="Arial" pitchFamily="34" charset="0"/>
              </a:rPr>
              <a:t>х</a:t>
            </a:r>
            <a:r>
              <a:rPr lang="ru-RU" sz="2800" dirty="0" smtClean="0">
                <a:cs typeface="Arial" pitchFamily="34" charset="0"/>
              </a:rPr>
              <a:t>ранение </a:t>
            </a:r>
            <a:r>
              <a:rPr lang="ru-RU" sz="2800" dirty="0" smtClean="0">
                <a:cs typeface="Arial" pitchFamily="34" charset="0"/>
              </a:rPr>
              <a:t>противопожарного запаса </a:t>
            </a:r>
            <a:r>
              <a:rPr lang="ru-RU" sz="2800" dirty="0" smtClean="0">
                <a:cs typeface="Arial" pitchFamily="34" charset="0"/>
              </a:rPr>
              <a:t>воды;</a:t>
            </a:r>
            <a:endParaRPr lang="ru-RU" sz="2800" dirty="0"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cs typeface="Arial" pitchFamily="34" charset="0"/>
              </a:rPr>
              <a:t>х</a:t>
            </a:r>
            <a:r>
              <a:rPr lang="ru-RU" sz="2800" dirty="0" smtClean="0">
                <a:cs typeface="Arial" pitchFamily="34" charset="0"/>
              </a:rPr>
              <a:t>ранение </a:t>
            </a:r>
            <a:r>
              <a:rPr lang="ru-RU" sz="2800" dirty="0" smtClean="0">
                <a:cs typeface="Arial" pitchFamily="34" charset="0"/>
              </a:rPr>
              <a:t>аварийного запаса </a:t>
            </a:r>
            <a:r>
              <a:rPr lang="ru-RU" sz="2800" dirty="0" smtClean="0">
                <a:cs typeface="Arial" pitchFamily="34" charset="0"/>
              </a:rPr>
              <a:t>воды.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7922" y="176646"/>
            <a:ext cx="966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Назначение РЧВ в системе водоснабжения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Версия для печати: Водоснабжение Ирланди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46" y="3065937"/>
            <a:ext cx="10347160" cy="3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8402" y="369572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Оборудование РЧВ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2189" y="4544844"/>
            <a:ext cx="79387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cs typeface="Arial" pitchFamily="34" charset="0"/>
              </a:rPr>
              <a:t>1 – подающая труба;</a:t>
            </a:r>
          </a:p>
          <a:p>
            <a:pPr algn="just"/>
            <a:r>
              <a:rPr lang="ru-RU" sz="2400" dirty="0">
                <a:cs typeface="Arial" pitchFamily="34" charset="0"/>
              </a:rPr>
              <a:t>2 – переливная труба;</a:t>
            </a:r>
          </a:p>
          <a:p>
            <a:pPr algn="just"/>
            <a:r>
              <a:rPr lang="ru-RU" sz="2400" dirty="0">
                <a:cs typeface="Arial" pitchFamily="34" charset="0"/>
              </a:rPr>
              <a:t>3 – трубопровод, отводящий воду в сеть; </a:t>
            </a:r>
            <a:endParaRPr lang="ru-RU" sz="2400" dirty="0" smtClean="0">
              <a:cs typeface="Arial" pitchFamily="34" charset="0"/>
            </a:endParaRPr>
          </a:p>
          <a:p>
            <a:pPr algn="just"/>
            <a:r>
              <a:rPr lang="ru-RU" sz="2400" dirty="0" smtClean="0">
                <a:cs typeface="Arial" pitchFamily="34" charset="0"/>
              </a:rPr>
              <a:t>4 </a:t>
            </a:r>
            <a:r>
              <a:rPr lang="ru-RU" sz="2400" dirty="0">
                <a:cs typeface="Arial" pitchFamily="34" charset="0"/>
              </a:rPr>
              <a:t>– </a:t>
            </a:r>
            <a:r>
              <a:rPr lang="ru-RU" sz="2400" dirty="0" smtClean="0">
                <a:cs typeface="Arial" pitchFamily="34" charset="0"/>
              </a:rPr>
              <a:t>грязевый трубопровод.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48" y="1015903"/>
            <a:ext cx="8451477" cy="352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3786" y="491296"/>
            <a:ext cx="6636877" cy="7826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Определение емкости РЧВ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2454" y="1517226"/>
            <a:ext cx="960458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Полный объём РЧВ, м3:</a:t>
            </a:r>
            <a:endParaRPr lang="ru-RU" altLang="ru-RU" sz="2400" dirty="0">
              <a:latin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с.н</a:t>
            </a:r>
            <a:r>
              <a:rPr lang="ru-RU" alt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</a:t>
            </a:r>
            <a:endParaRPr lang="ru-RU" altLang="ru-RU" sz="2400" baseline="-1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endParaRPr lang="en-US" altLang="ru-RU" sz="2400" baseline="-1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регулирующий объём</a:t>
            </a:r>
          </a:p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400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воды на собственные нужды водоочистной станции </a:t>
            </a: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(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промывку фильтров или контактных осветлителей,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 реагентов и т.д.)</a:t>
            </a:r>
          </a:p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неприкосновенный противопожарный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400" dirty="0"/>
              <a:t>	</a:t>
            </a:r>
          </a:p>
          <a:p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3723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8</a:t>
            </a:fld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261360" y="33004"/>
            <a:ext cx="4785360" cy="5215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Регулирующий объем РЧВ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209822" y="248998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4817" t="16230" r="25286" b="21075"/>
          <a:stretch/>
        </p:blipFill>
        <p:spPr>
          <a:xfrm>
            <a:off x="998220" y="554582"/>
            <a:ext cx="8923020" cy="63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96777"/>
              </p:ext>
            </p:extLst>
          </p:nvPr>
        </p:nvGraphicFramePr>
        <p:xfrm>
          <a:off x="731518" y="777246"/>
          <a:ext cx="5141743" cy="5219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311"/>
                <a:gridCol w="896816"/>
                <a:gridCol w="896816"/>
                <a:gridCol w="996462"/>
                <a:gridCol w="797169"/>
                <a:gridCol w="797169"/>
              </a:tblGrid>
              <a:tr h="521996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  <a:tabLst>
                          <a:tab pos="228600" algn="l"/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600">
                          <a:effectLst/>
                        </a:rPr>
                        <a:t>Часы суток</a:t>
                      </a:r>
                      <a:endParaRPr lang="ru-RU" sz="6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Подача н.ст.1 п.,</a:t>
                      </a:r>
                      <a:r>
                        <a:rPr lang="en-US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Подача н.ст.2 п.,</a:t>
                      </a:r>
                      <a:r>
                        <a:rPr lang="en-US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Поступление в РЧВ, </a:t>
                      </a:r>
                      <a:r>
                        <a:rPr lang="en-US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Расход из РЧВ, </a:t>
                      </a:r>
                      <a:r>
                        <a:rPr lang="en-US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Остаток в РЧВ, </a:t>
                      </a:r>
                      <a:r>
                        <a:rPr lang="en-US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0-1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1-2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7,21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2-3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9,31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3-4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11,41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4-5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13,51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5-6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13,96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6-7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0,46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14,42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7-8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13,39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8-9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12,36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9-10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11,33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10-11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10,3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11-12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9,27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12-13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8,24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13-14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7,21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14-15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6,18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15-16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5,15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16-17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17-18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3,09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18-19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19-20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20-21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5,2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1,03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21-22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0,46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0,46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22-23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0,91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23-24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4,16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2,1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3,01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  <a:tr h="17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Итого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14,42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>
                          <a:effectLst/>
                        </a:rPr>
                        <a:t>14,42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21" marR="43021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30806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для  определения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ёмкости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резервуаров чистой воды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5064" t="65848" r="45381" b="28104"/>
          <a:stretch/>
        </p:blipFill>
        <p:spPr>
          <a:xfrm>
            <a:off x="2083583" y="6120287"/>
            <a:ext cx="1617875" cy="5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54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26023" y="1067468"/>
            <a:ext cx="9242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B0F0"/>
                </a:solidFill>
                <a:cs typeface="Arial" pitchFamily="34" charset="0"/>
              </a:rPr>
              <a:t>Водонапорная башня </a:t>
            </a:r>
            <a:r>
              <a:rPr lang="ru-RU" sz="2400" dirty="0" smtClean="0">
                <a:cs typeface="Arial" pitchFamily="34" charset="0"/>
              </a:rPr>
              <a:t>— </a:t>
            </a:r>
            <a:r>
              <a:rPr lang="ru-RU" sz="2400" dirty="0" smtClean="0"/>
              <a:t>н</a:t>
            </a:r>
            <a:r>
              <a:rPr lang="ru-RU" sz="2400" dirty="0" smtClean="0"/>
              <a:t>апорный </a:t>
            </a:r>
            <a:r>
              <a:rPr lang="ru-RU" sz="2400" dirty="0"/>
              <a:t>резервуар для воды на искусственной </a:t>
            </a:r>
            <a:r>
              <a:rPr lang="ru-RU" sz="2400" dirty="0" smtClean="0"/>
              <a:t>опорной конструкции</a:t>
            </a:r>
          </a:p>
          <a:p>
            <a:pPr algn="just"/>
            <a:r>
              <a:rPr lang="ru-RU" sz="2400" dirty="0"/>
              <a:t> </a:t>
            </a:r>
            <a:r>
              <a:rPr lang="ru-RU" sz="2400" dirty="0" smtClean="0"/>
              <a:t>  </a:t>
            </a:r>
            <a:r>
              <a:rPr lang="ru-RU" dirty="0" smtClean="0"/>
              <a:t>(</a:t>
            </a:r>
            <a:r>
              <a:rPr lang="ru-RU" dirty="0"/>
              <a:t>ГОСТ 25151-82 Водоснабжение. Термины </a:t>
            </a:r>
            <a:r>
              <a:rPr lang="ru-RU" dirty="0" smtClean="0"/>
              <a:t>и определения).</a:t>
            </a: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endParaRPr lang="ru-RU" sz="2400" dirty="0" smtClean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Водонапорная башня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9522" y="2791210"/>
            <a:ext cx="89681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400" dirty="0" smtClean="0"/>
              <a:t>	В </a:t>
            </a:r>
            <a:r>
              <a:rPr lang="ru-RU" altLang="ru-RU" sz="2400" dirty="0"/>
              <a:t>настоящее время разработаны типовые проекты водонапорных башен ёмкостью </a:t>
            </a:r>
            <a:r>
              <a:rPr lang="en-US" altLang="ru-RU" sz="2400" dirty="0" smtClean="0">
                <a:cs typeface="Times New Roman" panose="02020603050405020304" pitchFamily="18" charset="0"/>
              </a:rPr>
              <a:t>V</a:t>
            </a:r>
            <a:r>
              <a:rPr lang="ru-RU" altLang="ru-RU" sz="2400" baseline="-18000" dirty="0">
                <a:cs typeface="Times New Roman" panose="02020603050405020304" pitchFamily="18" charset="0"/>
              </a:rPr>
              <a:t>б   </a:t>
            </a:r>
            <a:r>
              <a:rPr lang="ru-RU" altLang="ru-RU" sz="2400" dirty="0">
                <a:cs typeface="Times New Roman" panose="02020603050405020304" pitchFamily="18" charset="0"/>
              </a:rPr>
              <a:t>от </a:t>
            </a:r>
            <a:r>
              <a:rPr lang="ru-RU" alt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15 до 800</a:t>
            </a:r>
            <a:r>
              <a:rPr lang="ru-RU" altLang="ru-RU" sz="2400" dirty="0">
                <a:cs typeface="Times New Roman" panose="02020603050405020304" pitchFamily="18" charset="0"/>
              </a:rPr>
              <a:t> м</a:t>
            </a:r>
            <a:r>
              <a:rPr lang="ru-RU" altLang="ru-RU" sz="2400" baseline="30000" dirty="0">
                <a:cs typeface="Times New Roman" panose="02020603050405020304" pitchFamily="18" charset="0"/>
              </a:rPr>
              <a:t>3 </a:t>
            </a:r>
            <a:r>
              <a:rPr lang="ru-RU" altLang="ru-RU" sz="2400" dirty="0">
                <a:cs typeface="Times New Roman" panose="02020603050405020304" pitchFamily="18" charset="0"/>
              </a:rPr>
              <a:t>и высотой</a:t>
            </a:r>
            <a:r>
              <a:rPr lang="ru-RU" altLang="ru-RU" sz="2400" baseline="30000" dirty="0"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cs typeface="Times New Roman" panose="02020603050405020304" pitchFamily="18" charset="0"/>
              </a:rPr>
              <a:t>от </a:t>
            </a:r>
            <a:r>
              <a:rPr lang="ru-RU" alt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10 до 42</a:t>
            </a:r>
            <a:r>
              <a:rPr lang="ru-RU" altLang="ru-RU" sz="2400" dirty="0">
                <a:cs typeface="Times New Roman" panose="02020603050405020304" pitchFamily="18" charset="0"/>
              </a:rPr>
              <a:t> м.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altLang="ru-RU" sz="2400" dirty="0">
                <a:cs typeface="Times New Roman" panose="02020603050405020304" pitchFamily="18" charset="0"/>
              </a:rPr>
              <a:t>	</a:t>
            </a:r>
            <a:r>
              <a:rPr lang="ru-RU" altLang="ru-RU" sz="2400" dirty="0" smtClean="0">
                <a:cs typeface="Times New Roman" panose="02020603050405020304" pitchFamily="18" charset="0"/>
              </a:rPr>
              <a:t>Устанавливают </a:t>
            </a:r>
            <a:r>
              <a:rPr lang="ru-RU" altLang="ru-RU" sz="2400" dirty="0">
                <a:cs typeface="Times New Roman" panose="02020603050405020304" pitchFamily="18" charset="0"/>
              </a:rPr>
              <a:t>водонапорные башни на самой высокой точке рельеф</a:t>
            </a:r>
            <a:r>
              <a:rPr lang="ru-RU" altLang="ru-RU" dirty="0">
                <a:cs typeface="Times New Roman" panose="02020603050405020304" pitchFamily="18" charset="0"/>
              </a:rPr>
              <a:t>а.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2480" y="5263461"/>
            <a:ext cx="10149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Опорные конструкции выполняются в основном из </a:t>
            </a:r>
            <a:r>
              <a:rPr lang="ru-RU" sz="2400" dirty="0">
                <a:hlinkClick r:id="rId3" tooltip="Сталь"/>
              </a:rPr>
              <a:t>стали</a:t>
            </a:r>
            <a:r>
              <a:rPr lang="ru-RU" sz="2400" dirty="0"/>
              <a:t>, </a:t>
            </a:r>
            <a:r>
              <a:rPr lang="ru-RU" sz="2400" dirty="0">
                <a:hlinkClick r:id="rId4" tooltip="Железобетон"/>
              </a:rPr>
              <a:t>железобетона</a:t>
            </a:r>
            <a:r>
              <a:rPr lang="ru-RU" sz="2400" dirty="0"/>
              <a:t>, иногда из </a:t>
            </a:r>
            <a:r>
              <a:rPr lang="ru-RU" sz="2400" dirty="0">
                <a:hlinkClick r:id="rId5" tooltip="Кирпич"/>
              </a:rPr>
              <a:t>кирпича</a:t>
            </a:r>
            <a:r>
              <a:rPr lang="ru-RU" sz="2400" dirty="0"/>
              <a:t>, баки  </a:t>
            </a:r>
            <a:r>
              <a:rPr lang="ru-RU" sz="2400" dirty="0" smtClean="0"/>
              <a:t>преимущественно </a:t>
            </a:r>
            <a:r>
              <a:rPr lang="ru-RU" sz="2400" dirty="0"/>
              <a:t>из железобетона и </a:t>
            </a:r>
            <a:r>
              <a:rPr lang="ru-RU" sz="2400" dirty="0" smtClean="0"/>
              <a:t>стали.</a:t>
            </a:r>
            <a:endParaRPr lang="ru-RU" sz="2400" dirty="0"/>
          </a:p>
        </p:txBody>
      </p:sp>
      <p:pic>
        <p:nvPicPr>
          <p:cNvPr id="9" name="Picture 18" descr="Раздел водонапорные башни рожновского по тп 901-5-29 от ООО &quot;Завод Техтанк&quot;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1" r="26252"/>
          <a:stretch/>
        </p:blipFill>
        <p:spPr bwMode="auto">
          <a:xfrm>
            <a:off x="226285" y="-134554"/>
            <a:ext cx="2399738" cy="48423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6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13529"/>
            <a:ext cx="2112489" cy="281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7/79/%D0%93%D0%B8%D0%B4%D1%80%D0%BE%D0%B1%D0%B0%D1%88%D0%BD%D1%8F_%D0%9F%D0%BE%D0%BB%D0%B8%D1%82%D0%B5%D1%85%D0%B0.jpg/800px-%D0%93%D0%B8%D0%B4%D1%80%D0%BE%D0%B1%D0%B0%D1%88%D0%BD%D1%8F_%D0%9F%D0%BE%D0%BB%D0%B8%D1%82%D0%B5%D1%85%D0%B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899" y="611337"/>
            <a:ext cx="2067348" cy="27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09023" y="3495331"/>
            <a:ext cx="26066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202122"/>
                </a:solidFill>
                <a:latin typeface="Arial" panose="020B0604020202020204" pitchFamily="34" charset="0"/>
              </a:rPr>
              <a:t>Территория </a:t>
            </a:r>
            <a:r>
              <a:rPr lang="ru-RU" sz="1600" dirty="0" err="1" smtClean="0">
                <a:solidFill>
                  <a:srgbClr val="0645AD"/>
                </a:solidFill>
                <a:latin typeface="Arial" panose="020B0604020202020204" pitchFamily="34" charset="0"/>
                <a:hlinkClick r:id="rId5" tooltip="СПбПУ"/>
              </a:rPr>
              <a:t>СПбПУ</a:t>
            </a:r>
            <a:r>
              <a:rPr lang="ru-RU" sz="1600" dirty="0">
                <a:solidFill>
                  <a:srgbClr val="202122"/>
                </a:solidFill>
                <a:latin typeface="Arial" panose="020B0604020202020204" pitchFamily="34" charset="0"/>
              </a:rPr>
              <a:t> 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407" y="3528546"/>
            <a:ext cx="25474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02122"/>
                </a:solidFill>
              </a:rPr>
              <a:t>Eastern Helsinki, Finland.</a:t>
            </a:r>
            <a:endParaRPr lang="ru-RU" sz="1600" dirty="0"/>
          </a:p>
        </p:txBody>
      </p:sp>
      <p:pic>
        <p:nvPicPr>
          <p:cNvPr id="3078" name="Picture 6" descr="https://upload.wikimedia.org/wikipedia/commons/5/5f/Flensburg_Wasserturm_M%C3%BCrwi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094" y="553240"/>
            <a:ext cx="2067348" cy="27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56803" y="3467538"/>
            <a:ext cx="1711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 smtClean="0">
                <a:latin typeface="Arial" panose="020B0604020202020204" pitchFamily="34" charset="0"/>
                <a:hlinkClick r:id="rId7" tooltip="Фленсбург"/>
              </a:rPr>
              <a:t>Фленсбург</a:t>
            </a:r>
            <a:r>
              <a:rPr lang="ru-RU" sz="1600" dirty="0" smtClean="0">
                <a:latin typeface="Arial" panose="020B0604020202020204" pitchFamily="34" charset="0"/>
              </a:rPr>
              <a:t>,</a:t>
            </a:r>
            <a:r>
              <a:rPr lang="ru-RU" sz="1600" dirty="0" smtClean="0">
                <a:solidFill>
                  <a:srgbClr val="202122"/>
                </a:solidFill>
                <a:latin typeface="Arial" panose="020B0604020202020204" pitchFamily="34" charset="0"/>
              </a:rPr>
              <a:t> ФРГ.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89472" y="-31535"/>
            <a:ext cx="1029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Водонапорная башня как элемент архитектуры</a:t>
            </a:r>
            <a:endParaRPr lang="ru-RU" sz="3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AutoShape 8" descr="Водонапорные башни в виде тыквы и кукуруз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Водонапорные башни в виде тыквы и кукурузы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0" t="-743" b="4360"/>
          <a:stretch/>
        </p:blipFill>
        <p:spPr bwMode="auto">
          <a:xfrm>
            <a:off x="7340877" y="547395"/>
            <a:ext cx="2322768" cy="276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09037" y="3405435"/>
            <a:ext cx="2100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Завод </a:t>
            </a:r>
            <a:r>
              <a:rPr lang="ru-RU" sz="1600" dirty="0"/>
              <a:t>Либби Фудс </a:t>
            </a:r>
            <a:r>
              <a:rPr lang="ru-RU" sz="1600" dirty="0" smtClean="0"/>
              <a:t>в</a:t>
            </a:r>
          </a:p>
          <a:p>
            <a:r>
              <a:rPr lang="ru-RU" sz="1600" dirty="0" smtClean="0"/>
              <a:t> Рочестере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smtClean="0"/>
              <a:t>Миннесота).</a:t>
            </a:r>
            <a:endParaRPr lang="ru-RU" sz="1600" dirty="0"/>
          </a:p>
        </p:txBody>
      </p:sp>
      <p:pic>
        <p:nvPicPr>
          <p:cNvPr id="3084" name="Picture 12" descr="Водонапорные башни под видом домов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09" y="4021261"/>
            <a:ext cx="3693756" cy="249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176" y="6469148"/>
            <a:ext cx="477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212121"/>
                </a:solidFill>
                <a:latin typeface="Trebuchet MS" panose="020B0603020202020204" pitchFamily="34" charset="0"/>
              </a:rPr>
              <a:t>Дом в облаках -Суффолк</a:t>
            </a:r>
            <a:r>
              <a:rPr lang="ru-RU" dirty="0">
                <a:solidFill>
                  <a:srgbClr val="212121"/>
                </a:solidFill>
                <a:latin typeface="Trebuchet MS" panose="020B0603020202020204" pitchFamily="34" charset="0"/>
              </a:rPr>
              <a:t>, Великобритания</a:t>
            </a:r>
            <a:endParaRPr lang="ru-RU" dirty="0"/>
          </a:p>
        </p:txBody>
      </p:sp>
      <p:pic>
        <p:nvPicPr>
          <p:cNvPr id="3086" name="Picture 14" descr="Башня Рожновского в качестве общежития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842" y="3982358"/>
            <a:ext cx="5301688" cy="244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026094" y="6434093"/>
            <a:ext cx="5149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rgbClr val="212121"/>
                </a:solidFill>
                <a:latin typeface="Trebuchet MS" panose="020B0603020202020204" pitchFamily="34" charset="0"/>
              </a:rPr>
              <a:t>Аггерсборг</a:t>
            </a:r>
            <a:r>
              <a:rPr lang="ru-RU" dirty="0" smtClean="0">
                <a:solidFill>
                  <a:srgbClr val="212121"/>
                </a:solidFill>
                <a:latin typeface="Trebuchet MS" panose="020B0603020202020204" pitchFamily="34" charset="0"/>
              </a:rPr>
              <a:t>, Дания – студенческое общежитие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84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7922" y="883937"/>
            <a:ext cx="976168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cs typeface="Arial" pitchFamily="34" charset="0"/>
              </a:rPr>
              <a:t>прием и хранение запаса воды, необходимой для выравнивания режима водопотребления и  работы Н.ст.2 подъема ;</a:t>
            </a:r>
            <a:endParaRPr lang="ru-RU" sz="2800" dirty="0" smtClean="0">
              <a:cs typeface="Arial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cs typeface="Arial" pitchFamily="34" charset="0"/>
              </a:rPr>
              <a:t>х</a:t>
            </a:r>
            <a:r>
              <a:rPr lang="ru-RU" sz="2800" dirty="0" smtClean="0">
                <a:cs typeface="Arial" pitchFamily="34" charset="0"/>
              </a:rPr>
              <a:t>ранение </a:t>
            </a:r>
            <a:r>
              <a:rPr lang="ru-RU" sz="2800" dirty="0" smtClean="0">
                <a:cs typeface="Arial" pitchFamily="34" charset="0"/>
              </a:rPr>
              <a:t>противопожарного запаса воды;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cs typeface="Arial" pitchFamily="34" charset="0"/>
              </a:rPr>
              <a:t>создание напора в системе.</a:t>
            </a:r>
            <a:endParaRPr lang="ru-RU" sz="2800" dirty="0">
              <a:cs typeface="Arial" pitchFamily="34" charset="0"/>
            </a:endParaRPr>
          </a:p>
          <a:p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7922" y="237606"/>
            <a:ext cx="966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Назначение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ВБ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 системе водоснабжения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Версия для печати: Водоснабжение Ирланди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46" y="3065937"/>
            <a:ext cx="10347160" cy="3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76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Водонапорная башня Рожновского БР-15 м3, объем воды мини башни, устройство  и раб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14" y="588113"/>
            <a:ext cx="7083426" cy="613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cf.ppt-online.org/files/slide/s/SymWXO79YHUlK2zRrfib1aetL0kNFCp5vQgIBGAJu/slide-6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 t="19400" r="2532" b="8839"/>
          <a:stretch/>
        </p:blipFill>
        <p:spPr bwMode="auto">
          <a:xfrm>
            <a:off x="457199" y="975359"/>
            <a:ext cx="3093527" cy="569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2202" y="143029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Оборудование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ВБ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465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3786" y="491296"/>
            <a:ext cx="6636877" cy="7826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Определение емкости </a:t>
            </a:r>
            <a:r>
              <a:rPr lang="ru-RU" sz="28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ВБ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2454" y="1517226"/>
            <a:ext cx="96045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</a:rPr>
              <a:t>Полный объём 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ВБ, 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м3:</a:t>
            </a:r>
            <a:endParaRPr lang="ru-RU" altLang="ru-RU" sz="2400" dirty="0">
              <a:latin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</a:t>
            </a:r>
            <a:endParaRPr lang="ru-RU" altLang="ru-RU" sz="2400" baseline="-1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endParaRPr lang="en-US" altLang="ru-RU" sz="2400" baseline="-1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регулирующий объём</a:t>
            </a:r>
          </a:p>
          <a:p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ru-RU" sz="2400" baseline="-1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10мин.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противопожарный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400" dirty="0"/>
              <a:t>	</a:t>
            </a:r>
          </a:p>
          <a:p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45570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iles3.vunivere.ru/workbase/00/06/78/89/images/image021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93" b="25902"/>
          <a:stretch/>
        </p:blipFill>
        <p:spPr bwMode="auto">
          <a:xfrm>
            <a:off x="289560" y="2794862"/>
            <a:ext cx="6120244" cy="374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3349682" y="50301"/>
            <a:ext cx="4785360" cy="52157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Регулирующий объем ВБ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4467" t="50676" r="25871" b="22789"/>
          <a:stretch/>
        </p:blipFill>
        <p:spPr>
          <a:xfrm>
            <a:off x="289560" y="691742"/>
            <a:ext cx="6120244" cy="1941095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328148"/>
              </p:ext>
            </p:extLst>
          </p:nvPr>
        </p:nvGraphicFramePr>
        <p:xfrm>
          <a:off x="6929698" y="820462"/>
          <a:ext cx="4832055" cy="5119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0032"/>
                <a:gridCol w="734913"/>
                <a:gridCol w="594388"/>
                <a:gridCol w="1059166"/>
                <a:gridCol w="826778"/>
                <a:gridCol w="826778"/>
              </a:tblGrid>
              <a:tr h="517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Часы суток</a:t>
                      </a:r>
                      <a:endParaRPr lang="ru-RU" sz="6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Водопотребление, </a:t>
                      </a:r>
                      <a:r>
                        <a:rPr lang="en-US" sz="8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Подача н.ст.2 п., 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en-US" sz="8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Поступление в бак башни, </a:t>
                      </a:r>
                      <a:r>
                        <a:rPr lang="en-US" sz="8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Расход из бака башни, </a:t>
                      </a:r>
                      <a:r>
                        <a:rPr lang="en-US" sz="8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Остаток в баке башни, </a:t>
                      </a:r>
                      <a:r>
                        <a:rPr lang="en-US" sz="8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0-1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0,14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1-2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0,14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1,26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2-3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0,14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1,12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3-4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0,14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0,98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627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4-5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0,14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0,84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5-6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1,55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6-7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0,59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0,96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7-8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0,86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8-9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0,56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9-10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0,76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10-11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1,36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11-12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5,05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0,15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1,51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12-13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5,95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0,75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0,76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13-14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5,96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0,76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14-15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15-16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16-17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17-18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18-19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19-20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20-21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5,04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5,2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0,16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1,96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21-22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0,29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1,67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22-23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3,71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0,41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2,08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23-24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2,06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0,54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1,54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  <a:tr h="172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Итого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>
                          <a:effectLst/>
                        </a:rPr>
                        <a:t>4,52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41350" algn="l"/>
                          <a:tab pos="1903730" algn="l"/>
                          <a:tab pos="2865120" algn="l"/>
                          <a:tab pos="4256405" algn="l"/>
                          <a:tab pos="4898390" algn="l"/>
                          <a:tab pos="5539740" algn="l"/>
                          <a:tab pos="618109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587" marR="41587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409804" y="41474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для  определения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ёмкости водонапорной башни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26653" y="5993496"/>
            <a:ext cx="52623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Подача насосов:  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насос – 2,06 %         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насоса – 3,71 %        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3 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насоса – 5,2 %                      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41215" t="41667" r="24700" b="41250"/>
          <a:stretch/>
        </p:blipFill>
        <p:spPr>
          <a:xfrm>
            <a:off x="7010400" y="6265521"/>
            <a:ext cx="1978082" cy="55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6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1" y="159556"/>
            <a:ext cx="8596668" cy="6525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33" y="812086"/>
            <a:ext cx="11074400" cy="617995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Резервуар чистой воды:</a:t>
            </a:r>
            <a:r>
              <a:rPr lang="ru-RU" sz="2000" dirty="0"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закрытое сооружение  для хранения воды  питьевого качес</a:t>
            </a:r>
            <a:r>
              <a:rPr lang="ru-RU" sz="2000" dirty="0">
                <a:cs typeface="Arial" pitchFamily="34" charset="0"/>
              </a:rPr>
              <a:t>тва</a:t>
            </a:r>
            <a:endParaRPr lang="ru-RU" sz="2000" b="1" dirty="0" smtClean="0">
              <a:solidFill>
                <a:srgbClr val="FF0000"/>
              </a:solidFill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Н</a:t>
            </a: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азначение</a:t>
            </a: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  </a:t>
            </a: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РЧВ -</a:t>
            </a: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выравнивание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работы Н.ст.1и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Н.ст.2п.; хранение противопожарного, аварийного и регулирующего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запаса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воды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.</a:t>
            </a:r>
            <a:endParaRPr lang="ru-RU" sz="2000" u="sng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Оборудуется </a:t>
            </a:r>
            <a:r>
              <a:rPr lang="ru-RU" sz="2000" dirty="0" smtClean="0">
                <a:solidFill>
                  <a:schemeClr val="tx1"/>
                </a:solidFill>
                <a:cs typeface="Aharoni" panose="02010803020104030203" pitchFamily="2" charset="-79"/>
              </a:rPr>
              <a:t>подающим, отводящим, переливным и грязевым трубопроводом.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B0F0"/>
                </a:solidFill>
                <a:cs typeface="Aharoni" panose="02010803020104030203" pitchFamily="2" charset="-79"/>
              </a:rPr>
              <a:t>Сооружаются</a:t>
            </a:r>
            <a:r>
              <a:rPr lang="ru-RU" sz="2000" dirty="0">
                <a:cs typeface="Arial" pitchFamily="34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из железобетона монолитными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или сборными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, круглыми, прямоугольными  в плане.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alt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Водонапорная башня: </a:t>
            </a:r>
            <a:r>
              <a:rPr lang="ru-RU" sz="2000" dirty="0">
                <a:solidFill>
                  <a:schemeClr val="tx1"/>
                </a:solidFill>
              </a:rPr>
              <a:t>напорный резервуар для воды на искусственной опорной </a:t>
            </a:r>
            <a:r>
              <a:rPr lang="ru-RU" sz="2000" dirty="0" smtClean="0">
                <a:solidFill>
                  <a:schemeClr val="tx1"/>
                </a:solidFill>
              </a:rPr>
              <a:t>конструкции.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  <a:cs typeface="Aharoni" panose="02010803020104030203" pitchFamily="2" charset="-79"/>
              </a:rPr>
              <a:t>Назначение</a:t>
            </a:r>
            <a:r>
              <a:rPr lang="ru-RU" sz="2000" b="1" dirty="0">
                <a:solidFill>
                  <a:srgbClr val="FF0000"/>
                </a:solidFill>
                <a:cs typeface="Aharoni" panose="02010803020104030203" pitchFamily="2" charset="-79"/>
              </a:rPr>
              <a:t>  </a:t>
            </a:r>
            <a:r>
              <a:rPr lang="kk-KZ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ВБ</a:t>
            </a: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  </a:t>
            </a: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-</a:t>
            </a: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выравнивание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режима водопотребления и  работы Н.ст.2 подъема 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хранение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регулирующего и противопожарного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запаса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воды; создание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напора в системе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Оборудуется 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подающим, отводящим, переливным и </a:t>
            </a:r>
            <a:r>
              <a:rPr lang="ru-RU" sz="2000" dirty="0" smtClean="0">
                <a:solidFill>
                  <a:schemeClr val="tx1"/>
                </a:solidFill>
                <a:cs typeface="Aharoni" panose="02010803020104030203" pitchFamily="2" charset="-79"/>
              </a:rPr>
              <a:t>сбросным 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трубопроводом</a:t>
            </a:r>
            <a:r>
              <a:rPr lang="ru-RU" sz="2000" dirty="0" smtClean="0">
                <a:solidFill>
                  <a:schemeClr val="tx1"/>
                </a:solidFill>
                <a:cs typeface="Aharoni" panose="02010803020104030203" pitchFamily="2" charset="-79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B0F0"/>
                </a:solidFill>
                <a:cs typeface="Aharoni" panose="02010803020104030203" pitchFamily="2" charset="-79"/>
              </a:rPr>
              <a:t>Сооружаются</a:t>
            </a:r>
            <a:r>
              <a:rPr lang="ru-RU" sz="2000" dirty="0">
                <a:cs typeface="Arial" pitchFamily="34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из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стали, железобетона иногда кирпича. </a:t>
            </a:r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57470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tx1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chemeClr val="tx1"/>
                </a:solidFill>
              </a:rPr>
              <a:t>внимание!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86389"/>
            <a:ext cx="8596668" cy="27818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1600" dirty="0" smtClean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err="1" smtClean="0">
                <a:solidFill>
                  <a:schemeClr val="tx1"/>
                </a:solidFill>
              </a:rPr>
              <a:t>Еремеева</a:t>
            </a:r>
            <a:r>
              <a:rPr lang="ru-RU" altLang="ru-RU" sz="1600" dirty="0" smtClean="0">
                <a:solidFill>
                  <a:schemeClr val="tx1"/>
                </a:solidFill>
              </a:rPr>
              <a:t> Юлия  Николаевна</a:t>
            </a:r>
            <a:endParaRPr lang="ru-RU" altLang="ru-RU" sz="1600" dirty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chemeClr val="hlink"/>
                </a:solidFill>
              </a:rPr>
              <a:t>е</a:t>
            </a:r>
            <a:r>
              <a:rPr lang="en-US" altLang="ru-RU" sz="1600" dirty="0">
                <a:solidFill>
                  <a:schemeClr val="hlink"/>
                </a:solidFill>
              </a:rPr>
              <a:t>mail</a:t>
            </a:r>
            <a:r>
              <a:rPr lang="ru-RU" altLang="ru-RU" sz="1600" dirty="0" smtClean="0">
                <a:solidFill>
                  <a:schemeClr val="hlink"/>
                </a:solidFill>
              </a:rPr>
              <a:t>:</a:t>
            </a:r>
            <a:r>
              <a:rPr lang="en-US" altLang="ru-RU" sz="1600" dirty="0" smtClean="0">
                <a:solidFill>
                  <a:schemeClr val="hlink"/>
                </a:solidFill>
              </a:rPr>
              <a:t>yeremeyeva83@mail.ru</a:t>
            </a:r>
            <a:endParaRPr lang="en-US" altLang="ru-RU" sz="1600" dirty="0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chemeClr val="hlink"/>
                </a:solidFill>
              </a:rPr>
              <a:t>+</a:t>
            </a:r>
            <a:r>
              <a:rPr lang="ru-RU" altLang="ru-RU" sz="1600" dirty="0" smtClean="0">
                <a:solidFill>
                  <a:schemeClr val="hlink"/>
                </a:solidFill>
              </a:rPr>
              <a:t>7-</a:t>
            </a:r>
            <a:r>
              <a:rPr lang="en-US" altLang="ru-RU" sz="1600" dirty="0" smtClean="0">
                <a:solidFill>
                  <a:schemeClr val="hlink"/>
                </a:solidFill>
              </a:rPr>
              <a:t>705-505-04-09</a:t>
            </a:r>
            <a:endParaRPr lang="ru-RU" altLang="ru-RU" sz="1600" dirty="0">
              <a:solidFill>
                <a:schemeClr val="hlin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198136" y="1213263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077097" y="3261663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1223</TotalTime>
  <Words>806</Words>
  <Application>Microsoft Office PowerPoint</Application>
  <PresentationFormat>Широкоэкранный</PresentationFormat>
  <Paragraphs>434</Paragraphs>
  <Slides>17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Julia_N</cp:lastModifiedBy>
  <cp:revision>105</cp:revision>
  <cp:lastPrinted>2020-07-14T09:26:30Z</cp:lastPrinted>
  <dcterms:created xsi:type="dcterms:W3CDTF">2016-11-29T19:09:54Z</dcterms:created>
  <dcterms:modified xsi:type="dcterms:W3CDTF">2021-01-31T16:27:05Z</dcterms:modified>
</cp:coreProperties>
</file>